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4" r:id="rId10"/>
    <p:sldId id="263" r:id="rId11"/>
    <p:sldId id="265" r:id="rId12"/>
    <p:sldId id="270" r:id="rId13"/>
    <p:sldId id="271" r:id="rId14"/>
    <p:sldId id="268" r:id="rId15"/>
    <p:sldId id="269" r:id="rId16"/>
  </p:sldIdLst>
  <p:sldSz cx="9144000" cy="5143500" type="screen16x9"/>
  <p:notesSz cx="6858000" cy="9144000"/>
  <p:embeddedFontLst>
    <p:embeddedFont>
      <p:font typeface="Montserrat" panose="02020500000000000000" charset="0"/>
      <p:regular r:id="rId18"/>
      <p:bold r:id="rId19"/>
      <p:italic r:id="rId20"/>
      <p:boldItalic r:id="rId21"/>
    </p:embeddedFont>
    <p:embeddedFont>
      <p:font typeface="Montserrat Medium" panose="02020500000000000000" charset="0"/>
      <p:regular r:id="rId22"/>
      <p:bold r:id="rId23"/>
      <p:italic r:id="rId24"/>
      <p:boldItalic r:id="rId25"/>
    </p:embeddedFont>
    <p:embeddedFont>
      <p:font typeface="Nunito" panose="02020500000000000000" charset="0"/>
      <p:regular r:id="rId26"/>
      <p:bold r:id="rId27"/>
      <p:italic r:id="rId28"/>
      <p:boldItalic r:id="rId29"/>
    </p:embeddedFont>
    <p:embeddedFont>
      <p:font typeface="Maven Pro" panose="02020500000000000000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0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decompose the unknown function.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 we access the function to get some samples.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now we can observe the outcomes of each </a:t>
            </a:r>
            <a:r>
              <a:rPr lang="en-US" dirty="0" err="1"/>
              <a:t>subfunctions</a:t>
            </a:r>
            <a:r>
              <a:rPr lang="en-US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can learn each </a:t>
            </a:r>
            <a:r>
              <a:rPr lang="en-US" dirty="0" err="1"/>
              <a:t>subfunction</a:t>
            </a:r>
            <a:r>
              <a:rPr lang="en-US" dirty="0"/>
              <a:t> individually.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learning them, we reconstruct the original function.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205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compare the result of these two methods, you can see the green one (our method) provides a more accurate prediction by using these side information.</a:t>
            </a:r>
          </a:p>
          <a:p>
            <a:r>
              <a:rPr lang="en-US" dirty="0"/>
              <a:t>We have proved that using our method can always improve the quality of the approximation.</a:t>
            </a:r>
          </a:p>
        </p:txBody>
      </p:sp>
    </p:spTree>
    <p:extLst>
      <p:ext uri="{BB962C8B-B14F-4D97-AF65-F5344CB8AC3E}">
        <p14:creationId xmlns:p14="http://schemas.microsoft.com/office/powerpoint/2010/main" val="56609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(This page is selective, we didn’t mention too much about the bandit setting. So it might be misleading here.)</a:t>
            </a:r>
          </a:p>
          <a:p>
            <a:r>
              <a:rPr lang="en-US" dirty="0"/>
              <a:t>Furthermore, if we apply our method to the bandit setting.</a:t>
            </a:r>
          </a:p>
          <a:p>
            <a:r>
              <a:rPr lang="en-US" dirty="0"/>
              <a:t>In order to balance exploration and exploitation, we need a good approximation on the target function.</a:t>
            </a:r>
          </a:p>
          <a:p>
            <a:r>
              <a:rPr lang="en-US" dirty="0"/>
              <a:t>It is easy to imagine our method with a better approximation can improve the exploration and exploitation as well.</a:t>
            </a:r>
          </a:p>
          <a:p>
            <a:endParaRPr lang="en-US" dirty="0"/>
          </a:p>
          <a:p>
            <a:r>
              <a:rPr lang="en-US" dirty="0"/>
              <a:t>This is an one-dimension example showing our cumulative regret (the loss of not using the optimal solution or the loss of exploration) is less than using just GP regression.</a:t>
            </a:r>
          </a:p>
          <a:p>
            <a:r>
              <a:rPr lang="en-US" dirty="0"/>
              <a:t>This directly reflects the quality of exploration </a:t>
            </a:r>
            <a:r>
              <a:rPr lang="en-US" dirty="0" err="1"/>
              <a:t>v.s</a:t>
            </a:r>
            <a:r>
              <a:rPr lang="en-US" dirty="0"/>
              <a:t>. exploitation.</a:t>
            </a:r>
          </a:p>
          <a:p>
            <a:r>
              <a:rPr lang="en-US" dirty="0"/>
              <a:t>Our method can achieve more reward (less regret) while doing exploration and exploitation compared to the previous method.</a:t>
            </a:r>
          </a:p>
          <a:p>
            <a:endParaRPr lang="en-US" dirty="0"/>
          </a:p>
          <a:p>
            <a:r>
              <a:rPr lang="en-US" dirty="0"/>
              <a:t>In Tuberculosis case, we can save more people by using side information, which was ignored before.</a:t>
            </a:r>
          </a:p>
          <a:p>
            <a:r>
              <a:rPr lang="en-US" dirty="0"/>
              <a:t>This side information is very helpful. It helps us to understand the disease more quickly and save more people in time.</a:t>
            </a:r>
          </a:p>
        </p:txBody>
      </p:sp>
    </p:spTree>
    <p:extLst>
      <p:ext uri="{BB962C8B-B14F-4D97-AF65-F5344CB8AC3E}">
        <p14:creationId xmlns:p14="http://schemas.microsoft.com/office/powerpoint/2010/main" val="413913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fully utilize the side information provided by samples.</a:t>
            </a:r>
          </a:p>
          <a:p>
            <a:r>
              <a:rPr lang="en-US" dirty="0"/>
              <a:t>By doing so, we can derive a better approximation.</a:t>
            </a:r>
          </a:p>
          <a:p>
            <a:r>
              <a:rPr lang="en-US" dirty="0"/>
              <a:t>Therefore we need less samples and also incur less regret while sampling.</a:t>
            </a:r>
          </a:p>
          <a:p>
            <a:r>
              <a:rPr lang="en-US" dirty="0"/>
              <a:t>This method is also a very generalize method, which only requires an analytical model and useful side information.</a:t>
            </a:r>
          </a:p>
          <a:p>
            <a:r>
              <a:rPr lang="en-US" dirty="0"/>
              <a:t>In the real world, side information is everywhere.</a:t>
            </a:r>
          </a:p>
          <a:p>
            <a:r>
              <a:rPr lang="en-US" dirty="0"/>
              <a:t>E.g. if we want to maximize the advertise revenue by delivering ads to people, we can either learn the response of people with respect to certain types of ads.</a:t>
            </a:r>
          </a:p>
          <a:p>
            <a:r>
              <a:rPr lang="en-US" dirty="0"/>
              <a:t>Or we can learn the response of people from different age groups, where the total revenue is just the summation of the revenue from all the age groups.</a:t>
            </a:r>
          </a:p>
          <a:p>
            <a:r>
              <a:rPr lang="en-US" dirty="0"/>
              <a:t>This also accounts for one kind of side information.</a:t>
            </a:r>
          </a:p>
          <a:p>
            <a:r>
              <a:rPr lang="en-US" dirty="0"/>
              <a:t>Our hybrid model can learn more quickly and predict better.</a:t>
            </a:r>
          </a:p>
        </p:txBody>
      </p:sp>
    </p:spTree>
    <p:extLst>
      <p:ext uri="{BB962C8B-B14F-4D97-AF65-F5344CB8AC3E}">
        <p14:creationId xmlns:p14="http://schemas.microsoft.com/office/powerpoint/2010/main" val="170596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Tuberculosis is a major worldwide challenge.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People have tried to prevent Tuberculosis with various methods, e.g. different kinds of vaccine.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vaccines have successfully reduced the infected population in many countries.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vaccines are very expensive and the treatment also takes time and requires extremely large amount of people working on it.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of the poor countries do not have enough budget and human resource.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they can do is to use the limited budget and try to minimize the spread of the disease.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of the time, they only have limited number of vaccines, which can only be applied to a portion of patients.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intervene the disease and how to stop the spreading of the disease by limited budget becomes a crucial problem.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Moreover, we know only little about the disease.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though there are plenty of studies and models about Tuberculosis, the disease is also country-specified.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shares some common features but not all.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to learn the disease from sampling.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the samples are also noisy.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Patients do not always tell doctors the truth.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model must include uncertainty to adjust these problems.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traditional analytical model with three states at each age groups.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captures the transition between different states.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also considers the death rate and incoming population.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plenty of previous works studying the SEIS model.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example, Bryan et. al. indicates that we can find an approximated optimal solution on this analytical model.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the model is deterministic with no uncertainty.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cannot deal with any randomness and it is also not flexible.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process has become a popular non-parametric method.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only requires the assumption on the smoothness of the target function.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very flexible and it can approximate any function as long as it is smooth enough.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it requires huge amount of samples to learn even just a simple function.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impractical in real-world since we usually don’t have that much data or previous samples.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we come up with a hybrid model.</a:t>
            </a:r>
          </a:p>
          <a:p>
            <a:r>
              <a:rPr lang="en-US" dirty="0"/>
              <a:t>We base on the analytical model to predict the target function.</a:t>
            </a:r>
          </a:p>
          <a:p>
            <a:r>
              <a:rPr lang="en-US" dirty="0"/>
              <a:t>While sampling, we observe the error in each part of the model and revise the error by learning the error function.</a:t>
            </a:r>
          </a:p>
          <a:p>
            <a:r>
              <a:rPr lang="en-US" dirty="0"/>
              <a:t>After learning, we can reconstruct the model and provide a better prediction.</a:t>
            </a:r>
          </a:p>
        </p:txBody>
      </p:sp>
    </p:spTree>
    <p:extLst>
      <p:ext uri="{BB962C8B-B14F-4D97-AF65-F5344CB8AC3E}">
        <p14:creationId xmlns:p14="http://schemas.microsoft.com/office/powerpoint/2010/main" val="16046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tuberculosis example, the target function is the total infected population.</a:t>
            </a:r>
          </a:p>
          <a:p>
            <a:r>
              <a:rPr lang="en-US" dirty="0"/>
              <a:t>And our side information is the infected population at each age.</a:t>
            </a:r>
          </a:p>
          <a:p>
            <a:r>
              <a:rPr lang="en-US" dirty="0"/>
              <a:t>We can apply the SEIS model, a age-wise model, to predict the disease.</a:t>
            </a:r>
          </a:p>
          <a:p>
            <a:r>
              <a:rPr lang="en-US" dirty="0"/>
              <a:t>While sampling, we can observe the infected population at each age and use these side information to make the SEIS model better.</a:t>
            </a:r>
          </a:p>
          <a:p>
            <a:r>
              <a:rPr lang="en-US" dirty="0"/>
              <a:t>After learning the error functions, reconstruct the SEIS model and make a better prediction.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8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an illustrative example.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we have an unknown function.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access to it by sampling at some points.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According to the smoothness condition, we can learn the posterior belief of the function at those places we haven’t explored.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suppose we have some knowledge of the unknown function.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know the unknown function can be decomposed into 4 </a:t>
            </a:r>
            <a:r>
              <a:rPr lang="en-US" dirty="0" err="1"/>
              <a:t>subfunctions</a:t>
            </a:r>
            <a:r>
              <a:rPr lang="en-US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while sampling, we can also observe the outcome of each </a:t>
            </a:r>
            <a:r>
              <a:rPr lang="en-US" dirty="0" err="1"/>
              <a:t>subfunction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44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●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trinitynews.ie/trinity-academic-warns-against-complacency-as-cases-of-tuberculosis-rise/" TargetMode="Externa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hyperlink" Target="http://commons.wikimedia.org/wiki/File:PSM_V39_D312_A_gilling_machine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wired.it/internet/social-network/2014/02/13/facebook-mi-piace-falsi/" TargetMode="External"/><Relationship Id="rId5" Type="http://schemas.openxmlformats.org/officeDocument/2006/relationships/hyperlink" Target="https://creativecommons.org/licenses/by-nc-sa/2.5/" TargetMode="External"/><Relationship Id="rId10" Type="http://schemas.openxmlformats.org/officeDocument/2006/relationships/hyperlink" Target="http://www.gbcghana.com/1.11921047" TargetMode="External"/><Relationship Id="rId4" Type="http://schemas.openxmlformats.org/officeDocument/2006/relationships/hyperlink" Target="http://www.dieselduck.ca/machine/index.html" TargetMode="External"/><Relationship Id="rId9" Type="http://schemas.openxmlformats.org/officeDocument/2006/relationships/hyperlink" Target="https://www.diagnostics.eu.tosohbioscience.com/solutions/pathologies/tuberculosis-pathology-and-diagnos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Question_mark_(black_on_white).png" TargetMode="External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mmons.wikimedia.org/wiki/File:PSM_V39_D312_A_gilling_machine.jpg" TargetMode="External"/><Relationship Id="rId5" Type="http://schemas.openxmlformats.org/officeDocument/2006/relationships/image" Target="../media/image8.jpg"/><Relationship Id="rId10" Type="http://schemas.openxmlformats.org/officeDocument/2006/relationships/hyperlink" Target="http://www.wired.it/internet/social-network/2014/02/13/facebook-mi-piace-falsi/" TargetMode="External"/><Relationship Id="rId4" Type="http://schemas.openxmlformats.org/officeDocument/2006/relationships/hyperlink" Target="http://www.dieselduck.ca/machine/index.html" TargetMode="External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wired.it/internet/social-network/2014/02/13/facebook-mi-piace-falsi/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824000" y="1613825"/>
            <a:ext cx="6675838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Incorporate the Side Information: Decomposed G</a:t>
            </a:r>
            <a:r>
              <a:rPr lang="en-US" dirty="0" err="1"/>
              <a:t>aussian</a:t>
            </a:r>
            <a:r>
              <a:rPr lang="en-US" dirty="0"/>
              <a:t> Process Regression</a:t>
            </a:r>
            <a:r>
              <a:rPr lang="en" dirty="0"/>
              <a:t> Algorithm</a:t>
            </a:r>
            <a:endParaRPr dirty="0"/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Decomposition</a:t>
            </a:r>
            <a:endParaRPr dirty="0"/>
          </a:p>
        </p:txBody>
      </p:sp>
      <p:sp>
        <p:nvSpPr>
          <p:cNvPr id="312" name="Shape 312"/>
          <p:cNvSpPr txBox="1"/>
          <p:nvPr/>
        </p:nvSpPr>
        <p:spPr>
          <a:xfrm>
            <a:off x="872125" y="1476450"/>
            <a:ext cx="1613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 function</a:t>
            </a:r>
            <a:endParaRPr/>
          </a:p>
        </p:txBody>
      </p:sp>
      <p:sp>
        <p:nvSpPr>
          <p:cNvPr id="313" name="Shape 313"/>
          <p:cNvSpPr/>
          <p:nvPr/>
        </p:nvSpPr>
        <p:spPr>
          <a:xfrm rot="10800000">
            <a:off x="1312592" y="1951449"/>
            <a:ext cx="727800" cy="446400"/>
          </a:xfrm>
          <a:prstGeom prst="corner">
            <a:avLst>
              <a:gd name="adj1" fmla="val 44618"/>
              <a:gd name="adj2" fmla="val 4461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1569917" y="2203324"/>
            <a:ext cx="212700" cy="19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312592" y="2203324"/>
            <a:ext cx="212700" cy="41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569917" y="2440074"/>
            <a:ext cx="470400" cy="17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3249625" y="1476450"/>
            <a:ext cx="1809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samples</a:t>
            </a: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6093925" y="1524300"/>
            <a:ext cx="2278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belief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A40FE1-FBB5-4FE3-93F0-62EC85DFAC1F}"/>
              </a:ext>
            </a:extLst>
          </p:cNvPr>
          <p:cNvGrpSpPr/>
          <p:nvPr/>
        </p:nvGrpSpPr>
        <p:grpSpPr>
          <a:xfrm>
            <a:off x="1312367" y="1941992"/>
            <a:ext cx="727800" cy="664125"/>
            <a:chOff x="144325" y="1977775"/>
            <a:chExt cx="727800" cy="664125"/>
          </a:xfrm>
        </p:grpSpPr>
        <p:sp>
          <p:nvSpPr>
            <p:cNvPr id="12" name="Shape 313">
              <a:extLst>
                <a:ext uri="{FF2B5EF4-FFF2-40B4-BE49-F238E27FC236}">
                  <a16:creationId xmlns:a16="http://schemas.microsoft.com/office/drawing/2014/main" id="{3EB6A812-B0F1-417C-9EAA-51DC63F7EE72}"/>
                </a:ext>
              </a:extLst>
            </p:cNvPr>
            <p:cNvSpPr/>
            <p:nvPr/>
          </p:nvSpPr>
          <p:spPr>
            <a:xfrm rot="10800000">
              <a:off x="144325" y="1977775"/>
              <a:ext cx="727800" cy="446400"/>
            </a:xfrm>
            <a:prstGeom prst="corner">
              <a:avLst>
                <a:gd name="adj1" fmla="val 44618"/>
                <a:gd name="adj2" fmla="val 4461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314">
              <a:extLst>
                <a:ext uri="{FF2B5EF4-FFF2-40B4-BE49-F238E27FC236}">
                  <a16:creationId xmlns:a16="http://schemas.microsoft.com/office/drawing/2014/main" id="{B61CC7B4-37C1-40F8-8E34-1988C076EEA0}"/>
                </a:ext>
              </a:extLst>
            </p:cNvPr>
            <p:cNvSpPr/>
            <p:nvPr/>
          </p:nvSpPr>
          <p:spPr>
            <a:xfrm>
              <a:off x="401650" y="2229650"/>
              <a:ext cx="212700" cy="199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315">
              <a:extLst>
                <a:ext uri="{FF2B5EF4-FFF2-40B4-BE49-F238E27FC236}">
                  <a16:creationId xmlns:a16="http://schemas.microsoft.com/office/drawing/2014/main" id="{46B58E41-661A-4570-B4BA-0799191775D6}"/>
                </a:ext>
              </a:extLst>
            </p:cNvPr>
            <p:cNvSpPr/>
            <p:nvPr/>
          </p:nvSpPr>
          <p:spPr>
            <a:xfrm>
              <a:off x="144325" y="2229650"/>
              <a:ext cx="212700" cy="412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316">
              <a:extLst>
                <a:ext uri="{FF2B5EF4-FFF2-40B4-BE49-F238E27FC236}">
                  <a16:creationId xmlns:a16="http://schemas.microsoft.com/office/drawing/2014/main" id="{A5069023-44C3-4082-AD9A-F6531151F0DF}"/>
                </a:ext>
              </a:extLst>
            </p:cNvPr>
            <p:cNvSpPr/>
            <p:nvPr/>
          </p:nvSpPr>
          <p:spPr>
            <a:xfrm>
              <a:off x="401650" y="2466400"/>
              <a:ext cx="470400" cy="175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Shape 318">
            <a:extLst>
              <a:ext uri="{FF2B5EF4-FFF2-40B4-BE49-F238E27FC236}">
                <a16:creationId xmlns:a16="http://schemas.microsoft.com/office/drawing/2014/main" id="{B12F6F1C-7D68-4147-B0AE-894C2B999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870" y="1966951"/>
            <a:ext cx="1174737" cy="117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320">
            <a:extLst>
              <a:ext uri="{FF2B5EF4-FFF2-40B4-BE49-F238E27FC236}">
                <a16:creationId xmlns:a16="http://schemas.microsoft.com/office/drawing/2014/main" id="{E9532FF7-E9B5-4DB0-888A-91445D513C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320" y="1993326"/>
            <a:ext cx="1174737" cy="1174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70D941F-8E77-4B1E-BAF2-9589E86BCAD5}"/>
              </a:ext>
            </a:extLst>
          </p:cNvPr>
          <p:cNvGrpSpPr/>
          <p:nvPr/>
        </p:nvGrpSpPr>
        <p:grpSpPr>
          <a:xfrm>
            <a:off x="3496870" y="3289289"/>
            <a:ext cx="1229011" cy="1528501"/>
            <a:chOff x="3496870" y="3289289"/>
            <a:chExt cx="1229011" cy="15285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14E3F26-0480-4499-AEE8-B837E0A8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0585" y="3675270"/>
              <a:ext cx="1221581" cy="3801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5CE23F-46EF-47F4-A629-92D28829FBBC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0585" y="4055451"/>
              <a:ext cx="1225296" cy="3840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DB40E2-C039-4D11-A4B4-7CF5FFA7D51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6870" y="4433742"/>
              <a:ext cx="1225296" cy="3840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A94686-E748-470A-890A-8B33F049A0F6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96870" y="3289289"/>
              <a:ext cx="1225296" cy="38404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BC70B3-38DA-4BB7-A645-8A4D7DBA553A}"/>
              </a:ext>
            </a:extLst>
          </p:cNvPr>
          <p:cNvGrpSpPr/>
          <p:nvPr/>
        </p:nvGrpSpPr>
        <p:grpSpPr>
          <a:xfrm>
            <a:off x="4819050" y="3289289"/>
            <a:ext cx="1307592" cy="1528501"/>
            <a:chOff x="4819050" y="3289289"/>
            <a:chExt cx="1307592" cy="15285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2D5BE2-853B-4131-AC0B-AB731CC1D48A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19050" y="3289289"/>
              <a:ext cx="1307592" cy="3840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3987F11-7925-4FA5-A67C-89BD391DAD56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19050" y="3673337"/>
              <a:ext cx="1307592" cy="38404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6FCED6D-EED1-4C62-944F-5DD156DCE4EB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9050" y="4055451"/>
              <a:ext cx="1307592" cy="3840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345FDFE-0E3E-48FC-8747-F60F3C833226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19050" y="4433742"/>
              <a:ext cx="1307592" cy="384048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CA6B9D03-9226-4FA5-BE95-5CAF7E3297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1320" y="3419943"/>
            <a:ext cx="1271016" cy="1271016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7947C8F8-5847-40D6-8B59-BDD8D9CDE59B}"/>
              </a:ext>
            </a:extLst>
          </p:cNvPr>
          <p:cNvSpPr/>
          <p:nvPr/>
        </p:nvSpPr>
        <p:spPr>
          <a:xfrm>
            <a:off x="2578895" y="3864394"/>
            <a:ext cx="242888" cy="38211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E48DD7D-6716-486A-BA93-EF0FA3CA9503}"/>
              </a:ext>
            </a:extLst>
          </p:cNvPr>
          <p:cNvSpPr/>
          <p:nvPr/>
        </p:nvSpPr>
        <p:spPr>
          <a:xfrm>
            <a:off x="4729596" y="3858637"/>
            <a:ext cx="239956" cy="38211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9492A69-2BC5-48D5-A67A-8AF37094AE69}"/>
              </a:ext>
            </a:extLst>
          </p:cNvPr>
          <p:cNvSpPr/>
          <p:nvPr/>
        </p:nvSpPr>
        <p:spPr>
          <a:xfrm>
            <a:off x="6041342" y="3858637"/>
            <a:ext cx="239956" cy="38211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64198E-7 L -0.00364 0.25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26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64198E-7 L -0.00295 0.306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53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0.02448 0.379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97531E-6 L -0.01927 0.440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" y="2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/>
      <p:bldP spid="314" grpId="0" animBg="1"/>
      <p:bldP spid="315" grpId="0" animBg="1"/>
      <p:bldP spid="316" grpId="0" animBg="1"/>
      <p:bldP spid="29" grpId="0" animBg="1"/>
      <p:bldP spid="38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F6B6-809B-46BD-80CB-5A81528A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Decomposed </a:t>
            </a:r>
            <a:r>
              <a:rPr lang="en" sz="2400" dirty="0"/>
              <a:t>Gaussian Process Regression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FD2E3-3517-41C9-85A6-1300B2CA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85" y="1524300"/>
            <a:ext cx="3222380" cy="3222380"/>
          </a:xfrm>
          <a:prstGeom prst="rect">
            <a:avLst/>
          </a:prstGeom>
        </p:spPr>
      </p:pic>
      <p:sp>
        <p:nvSpPr>
          <p:cNvPr id="6" name="Shape 319">
            <a:extLst>
              <a:ext uri="{FF2B5EF4-FFF2-40B4-BE49-F238E27FC236}">
                <a16:creationId xmlns:a16="http://schemas.microsoft.com/office/drawing/2014/main" id="{6FCDF6F2-05BC-44B9-8277-11C68910C9E2}"/>
              </a:ext>
            </a:extLst>
          </p:cNvPr>
          <p:cNvSpPr txBox="1"/>
          <p:nvPr/>
        </p:nvSpPr>
        <p:spPr>
          <a:xfrm>
            <a:off x="6093925" y="1524300"/>
            <a:ext cx="2278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belief</a:t>
            </a:r>
            <a:endParaRPr/>
          </a:p>
        </p:txBody>
      </p:sp>
      <p:pic>
        <p:nvPicPr>
          <p:cNvPr id="7" name="Shape 320">
            <a:extLst>
              <a:ext uri="{FF2B5EF4-FFF2-40B4-BE49-F238E27FC236}">
                <a16:creationId xmlns:a16="http://schemas.microsoft.com/office/drawing/2014/main" id="{AC5452DC-BC6A-4F99-B4D1-5F7AE7107BF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320" y="1993326"/>
            <a:ext cx="1174737" cy="117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78372-33BD-461E-90E7-3F97E5F2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320" y="3419943"/>
            <a:ext cx="1271016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48DD-BAD5-4049-B9D1-1BBA5A71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online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E663D-F3C3-4461-AA82-CE0372382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38" y="1677006"/>
            <a:ext cx="4948462" cy="285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D6E4-33D3-4CF1-B2CB-3F808EAF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45D5A-010A-4CBE-BE7E-122801A62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Fully utilize the side information</a:t>
            </a:r>
          </a:p>
          <a:p>
            <a:r>
              <a:rPr lang="en-US" dirty="0"/>
              <a:t>Better approximation</a:t>
            </a:r>
          </a:p>
          <a:p>
            <a:r>
              <a:rPr lang="en-US" dirty="0"/>
              <a:t>Less sample complexity and less regret</a:t>
            </a:r>
          </a:p>
          <a:p>
            <a:r>
              <a:rPr lang="en-US" dirty="0"/>
              <a:t>Hybrid model of analytical model and non-parametric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7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EF0C-457E-48F6-9355-D0C40D44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3C409-CC31-4931-8837-65E6052A2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Bryan Wilder, Sze-</a:t>
            </a:r>
            <a:r>
              <a:rPr lang="en-US" sz="800" dirty="0" err="1"/>
              <a:t>Chuan</a:t>
            </a:r>
            <a:r>
              <a:rPr lang="en-US" sz="800" dirty="0"/>
              <a:t> Suen, Milind </a:t>
            </a:r>
            <a:r>
              <a:rPr lang="en-US" sz="800" dirty="0" err="1"/>
              <a:t>Tambe</a:t>
            </a:r>
            <a:r>
              <a:rPr lang="en-US" sz="800" dirty="0"/>
              <a:t>, 2018. Preventing Infectious Disease in Dynamic Populations Under Uncertainty</a:t>
            </a:r>
          </a:p>
          <a:p>
            <a:r>
              <a:rPr lang="en-US" sz="800" dirty="0"/>
              <a:t>Niranjan Srinivas, Andreas Krause, Sham M. </a:t>
            </a:r>
            <a:r>
              <a:rPr lang="en-US" sz="800" dirty="0" err="1"/>
              <a:t>Kakade</a:t>
            </a:r>
            <a:r>
              <a:rPr lang="en-US" sz="800" dirty="0"/>
              <a:t>, Matthias Seeger, 2010. Gaussian Process Optimization in the Bandit Setting: No Regret and Experimental Design</a:t>
            </a:r>
          </a:p>
          <a:p>
            <a:r>
              <a:rPr lang="en-US" sz="800" dirty="0"/>
              <a:t>Suen, S.; </a:t>
            </a:r>
            <a:r>
              <a:rPr lang="en-US" sz="800" dirty="0" err="1"/>
              <a:t>Bendavid</a:t>
            </a:r>
            <a:r>
              <a:rPr lang="en-US" sz="800" dirty="0"/>
              <a:t>, E.; and </a:t>
            </a:r>
            <a:r>
              <a:rPr lang="en-US" sz="800" dirty="0" err="1"/>
              <a:t>Goldhaber-Fiebert</a:t>
            </a:r>
            <a:r>
              <a:rPr lang="en-US" sz="800" dirty="0"/>
              <a:t>, J. 2015. Cost-effectiveness of improvements in diagnosis and treatment accessibility for tuberculosis control in </a:t>
            </a:r>
            <a:r>
              <a:rPr lang="en-US" sz="800" dirty="0" err="1"/>
              <a:t>india</a:t>
            </a:r>
            <a:endParaRPr lang="en-US" sz="800" dirty="0"/>
          </a:p>
          <a:p>
            <a:r>
              <a:rPr lang="en-US" sz="800" dirty="0"/>
              <a:t>Rasmussen, C. E. 2004. Gaussian processes in machine learning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529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D1C4-F309-47BB-AEB1-1EEFB5ED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Reference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77BE-1D3D-4F16-80F2-7E1893342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/>
              <a:t>Photo by Michael Longmire on </a:t>
            </a:r>
            <a:r>
              <a:rPr lang="en-US" sz="800" dirty="0" err="1"/>
              <a:t>Unsplash</a:t>
            </a:r>
            <a:endParaRPr lang="en-US" sz="800" dirty="0"/>
          </a:p>
          <a:p>
            <a:r>
              <a:rPr lang="en-US" sz="800" dirty="0">
                <a:hlinkClick r:id="rId2" tooltip="http://commons.wikimedia.org/wiki/File:PSM_V39_D312_A_gilling_machine.jpg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3" tooltip="https://creativecommons.org/licenses/by-sa/3.0/"/>
              </a:rPr>
              <a:t>CC BY-SA</a:t>
            </a:r>
            <a:endParaRPr lang="en-US" sz="800" dirty="0"/>
          </a:p>
          <a:p>
            <a:r>
              <a:rPr lang="en-US" sz="800" dirty="0">
                <a:hlinkClick r:id="rId4" tooltip="http://www.dieselduck.ca/machine/index.html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5" tooltip="https://creativecommons.org/licenses/by-nc-sa/2.5/"/>
              </a:rPr>
              <a:t>CC BY-NC-SA</a:t>
            </a:r>
            <a:endParaRPr lang="en-US" sz="800" dirty="0"/>
          </a:p>
          <a:p>
            <a:r>
              <a:rPr lang="en-US" sz="800" dirty="0">
                <a:hlinkClick r:id="rId6" tooltip="http://www.wired.it/internet/social-network/2014/02/13/facebook-mi-piace-falsi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7" tooltip="https://creativecommons.org/licenses/by-nc-nd/3.0/"/>
              </a:rPr>
              <a:t>CC BY-NC-ND</a:t>
            </a:r>
            <a:endParaRPr lang="en-US" sz="800" dirty="0"/>
          </a:p>
          <a:p>
            <a:r>
              <a:rPr lang="en-US" sz="800" dirty="0"/>
              <a:t>Photo by Yi Lee</a:t>
            </a:r>
          </a:p>
          <a:p>
            <a:r>
              <a:rPr lang="en-US" sz="800" dirty="0"/>
              <a:t>Photos from </a:t>
            </a:r>
            <a:r>
              <a:rPr lang="en-US" sz="800" dirty="0">
                <a:hlinkClick r:id="rId8"/>
              </a:rPr>
              <a:t>http://trinitynews.ie/trinity-academic-warns-against-complacency-as-cases-of-tuberculosis-rise/</a:t>
            </a:r>
            <a:r>
              <a:rPr lang="en-US" sz="800" dirty="0"/>
              <a:t>, </a:t>
            </a:r>
            <a:r>
              <a:rPr lang="en-US" sz="800" dirty="0">
                <a:hlinkClick r:id="rId9"/>
              </a:rPr>
              <a:t>https://www.diagnostics.eu.tosohbioscience.com/solutions/pathologies/tuberculosis-pathology-and-diagnosis</a:t>
            </a:r>
            <a:r>
              <a:rPr lang="en-US" sz="800" dirty="0"/>
              <a:t>, and </a:t>
            </a:r>
            <a:r>
              <a:rPr lang="en-US" sz="800" dirty="0">
                <a:hlinkClick r:id="rId10"/>
              </a:rPr>
              <a:t>http://www.gbcghana.com/1.11921047</a:t>
            </a:r>
            <a:r>
              <a:rPr lang="en-US" sz="800" dirty="0"/>
              <a:t> 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3301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Tuberculosis Prevention</a:t>
            </a:r>
            <a:endParaRPr dirty="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722" y="2634942"/>
            <a:ext cx="3747578" cy="2180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864183" y="1648304"/>
            <a:ext cx="7339039" cy="24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Tuberculosis affects </a:t>
            </a:r>
            <a:r>
              <a:rPr lang="en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One thrid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of the global population and kills </a:t>
            </a:r>
            <a:r>
              <a:rPr lang="en" sz="2000" b="1" dirty="0">
                <a:solidFill>
                  <a:srgbClr val="000000"/>
                </a:solidFill>
                <a:highlight>
                  <a:srgbClr val="FFFFFF"/>
                </a:highlight>
              </a:rPr>
              <a:t>1.5 million</a:t>
            </a: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dirty="0">
                <a:solidFill>
                  <a:srgbClr val="000000"/>
                </a:solidFill>
                <a:highlight>
                  <a:srgbClr val="FFFFFF"/>
                </a:highlight>
              </a:rPr>
              <a:t>people every year, more than malaria and HIV.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://www.gbcghana.com/kitnes/cache/images/750x500/0/1.11921081.jpg">
            <a:extLst>
              <a:ext uri="{FF2B5EF4-FFF2-40B4-BE49-F238E27FC236}">
                <a16:creationId xmlns:a16="http://schemas.microsoft.com/office/drawing/2014/main" id="{2E3AAE30-54FB-4D58-AB87-49A4C984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99" y="2634941"/>
            <a:ext cx="3271445" cy="218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D83F9-A4F6-4E9B-80DC-EBC10CC4C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84" y="2206869"/>
            <a:ext cx="3972771" cy="2648512"/>
          </a:xfrm>
          <a:prstGeom prst="rect">
            <a:avLst/>
          </a:prstGeom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Tuberculosis Prevention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Limited budget</a:t>
            </a:r>
            <a:endParaRPr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" dirty="0"/>
              <a:t>Uncertainty to the real world disease</a:t>
            </a:r>
            <a:endParaRPr dirty="0"/>
          </a:p>
        </p:txBody>
      </p:sp>
      <p:pic>
        <p:nvPicPr>
          <p:cNvPr id="14" name="Shape 283">
            <a:extLst>
              <a:ext uri="{FF2B5EF4-FFF2-40B4-BE49-F238E27FC236}">
                <a16:creationId xmlns:a16="http://schemas.microsoft.com/office/drawing/2014/main" id="{CD510B54-0D0C-48CB-AFD8-8C66BFD1C2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729" y="2996986"/>
            <a:ext cx="3112800" cy="185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11B13-14B9-4F63-88AB-DC6946DA3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415" y="1892491"/>
            <a:ext cx="3867808" cy="2736718"/>
          </a:xfrm>
          <a:prstGeom prst="rect">
            <a:avLst/>
          </a:prstGeom>
        </p:spPr>
      </p:pic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SEIS Model</a:t>
            </a:r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250615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Analytical model.</a:t>
            </a:r>
            <a:br>
              <a:rPr lang="en" dirty="0"/>
            </a:br>
            <a:r>
              <a:rPr lang="en" dirty="0"/>
              <a:t>Commonly used as a disease model.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" b="1" dirty="0"/>
              <a:t>Pros: </a:t>
            </a:r>
            <a:r>
              <a:rPr lang="en-US" dirty="0"/>
              <a:t>easy to compute and reach an approximated optimal solution (Bryan et. al. AAAI 2018)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>
              <a:buNone/>
            </a:pPr>
            <a:r>
              <a:rPr lang="en-US" b="1" dirty="0"/>
              <a:t>Cons: </a:t>
            </a:r>
            <a:r>
              <a:rPr lang="en-US" dirty="0"/>
              <a:t>not flexible, it is domain specified and unable to capture randomness.</a:t>
            </a:r>
            <a:endParaRPr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Process Regression</a:t>
            </a: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303800" y="1597875"/>
            <a:ext cx="6995827" cy="1245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of the most popular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non-parametric</a:t>
            </a:r>
            <a:r>
              <a:rPr lang="en" dirty="0"/>
              <a:t> models.</a:t>
            </a:r>
            <a:br>
              <a:rPr lang="en" dirty="0"/>
            </a:br>
            <a:r>
              <a:rPr lang="en" dirty="0"/>
              <a:t>Only require assumption on the smoothness (GP kernel).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Pros:</a:t>
            </a:r>
            <a:r>
              <a:rPr lang="en" dirty="0"/>
              <a:t> </a:t>
            </a:r>
            <a:r>
              <a:rPr lang="en-US" dirty="0"/>
              <a:t>very generalized.</a:t>
            </a:r>
            <a:br>
              <a:rPr lang="en-US" dirty="0"/>
            </a:b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Cons:</a:t>
            </a:r>
            <a:r>
              <a:rPr lang="en-US" dirty="0"/>
              <a:t> sample complexity is extremely large. Require much more data to learn the target function.</a:t>
            </a:r>
            <a:endParaRPr dirty="0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92" y="3121270"/>
            <a:ext cx="5204982" cy="158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3464168" y="4703100"/>
            <a:ext cx="3020379" cy="208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Srinivas et. al. </a:t>
            </a:r>
            <a:r>
              <a:rPr lang="en-US" sz="1000" dirty="0"/>
              <a:t>ICML </a:t>
            </a:r>
            <a:r>
              <a:rPr lang="en" sz="1000" dirty="0"/>
              <a:t>2010</a:t>
            </a:r>
            <a:endParaRPr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6652-102B-4301-845B-37C28142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B3751-28B9-4E22-A830-361FCAB6B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43572" y="3196591"/>
            <a:ext cx="3090727" cy="1762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A7F7D-99FF-4E7D-BBB9-D32D5D4E6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05364" y="1168860"/>
            <a:ext cx="1844924" cy="1862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CA58-9862-46CD-8F77-CD6F3E40A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34521">
            <a:off x="8330409" y="904631"/>
            <a:ext cx="418410" cy="52845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30348-65E1-4E61-A773-0424D7FF0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015" y="1866959"/>
            <a:ext cx="5079416" cy="2541600"/>
          </a:xfrm>
        </p:spPr>
        <p:txBody>
          <a:bodyPr/>
          <a:lstStyle/>
          <a:p>
            <a:r>
              <a:rPr lang="en-US" dirty="0"/>
              <a:t>We assume there are errors in each part of the analytical model.</a:t>
            </a:r>
          </a:p>
          <a:p>
            <a:r>
              <a:rPr lang="en-US" dirty="0"/>
              <a:t>Run samples and observe the errors on top of model.</a:t>
            </a:r>
          </a:p>
          <a:p>
            <a:r>
              <a:rPr lang="en-US" dirty="0"/>
              <a:t>Apply Gaussian process regression to each part and learn the error function.</a:t>
            </a:r>
          </a:p>
          <a:p>
            <a:r>
              <a:rPr lang="en-US" dirty="0"/>
              <a:t>Reconstruct the model with learned error functions, which provides a more accurate approximation.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6B53F-7B63-4B1D-A58B-55060315F71F}"/>
              </a:ext>
            </a:extLst>
          </p:cNvPr>
          <p:cNvSpPr/>
          <p:nvPr/>
        </p:nvSpPr>
        <p:spPr>
          <a:xfrm rot="5400000">
            <a:off x="6452335" y="3095994"/>
            <a:ext cx="571500" cy="27065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CE05C3-D192-4713-9473-3F73486165F6}"/>
              </a:ext>
            </a:extLst>
          </p:cNvPr>
          <p:cNvSpPr/>
          <p:nvPr/>
        </p:nvSpPr>
        <p:spPr>
          <a:xfrm rot="16200000">
            <a:off x="7761582" y="3092965"/>
            <a:ext cx="571500" cy="27065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19D96-C74C-4BC4-9B81-81AA2D0908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82659" y="2294238"/>
            <a:ext cx="923693" cy="5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F8DE-F005-46A1-9192-C5E4F567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Example: Tuberculosis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574ED-4036-4AF9-9989-4830D016D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5054" y="1913602"/>
            <a:ext cx="4033131" cy="2541600"/>
          </a:xfrm>
        </p:spPr>
        <p:txBody>
          <a:bodyPr/>
          <a:lstStyle/>
          <a:p>
            <a:r>
              <a:rPr lang="en-US" dirty="0"/>
              <a:t>Our objective value is the total infected population.</a:t>
            </a:r>
          </a:p>
          <a:p>
            <a:r>
              <a:rPr lang="en-US" dirty="0"/>
              <a:t>Within every sample, we know the infected (susceptible, latent) population at each age (</a:t>
            </a:r>
            <a:r>
              <a:rPr lang="en-US" b="1" dirty="0"/>
              <a:t>side information</a:t>
            </a:r>
            <a:r>
              <a:rPr lang="en-US" dirty="0"/>
              <a:t>).</a:t>
            </a:r>
          </a:p>
          <a:p>
            <a:r>
              <a:rPr lang="en-US" dirty="0"/>
              <a:t>Based on an age-wise model (SEIS model), learn the error of the SEIS model at each age by GP-regression</a:t>
            </a:r>
          </a:p>
          <a:p>
            <a:r>
              <a:rPr lang="en-US" dirty="0"/>
              <a:t>Reconstruct the SEIS model with learned errors, which provides a more accurate model.</a:t>
            </a:r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9A74C4-5A6E-4165-BAF7-61F2AA4E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942" y="1913602"/>
            <a:ext cx="4019954" cy="284437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056A5-8E72-46E0-B3E9-91CF1AC207D3}"/>
              </a:ext>
            </a:extLst>
          </p:cNvPr>
          <p:cNvGrpSpPr/>
          <p:nvPr/>
        </p:nvGrpSpPr>
        <p:grpSpPr>
          <a:xfrm>
            <a:off x="6077424" y="1781766"/>
            <a:ext cx="1514341" cy="882098"/>
            <a:chOff x="6077424" y="1781766"/>
            <a:chExt cx="1514341" cy="882098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2CA794D9-41D5-4544-8717-A70D2262CE47}"/>
                </a:ext>
              </a:extLst>
            </p:cNvPr>
            <p:cNvSpPr/>
            <p:nvPr/>
          </p:nvSpPr>
          <p:spPr>
            <a:xfrm rot="18362557" flipV="1">
              <a:off x="5725912" y="2142284"/>
              <a:ext cx="873092" cy="170068"/>
            </a:xfrm>
            <a:prstGeom prst="rightArrow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F1F089EB-9EB0-41F4-BAB4-7A588FD67345}"/>
                </a:ext>
              </a:extLst>
            </p:cNvPr>
            <p:cNvSpPr/>
            <p:nvPr/>
          </p:nvSpPr>
          <p:spPr>
            <a:xfrm rot="16360271" flipV="1">
              <a:off x="6505835" y="2178269"/>
              <a:ext cx="716041" cy="181468"/>
            </a:xfrm>
            <a:prstGeom prst="rightArrow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86F3589C-2BD2-4263-940B-6E037107D5AA}"/>
                </a:ext>
              </a:extLst>
            </p:cNvPr>
            <p:cNvSpPr/>
            <p:nvPr/>
          </p:nvSpPr>
          <p:spPr>
            <a:xfrm rot="14172091" flipV="1">
              <a:off x="7070185" y="2133278"/>
              <a:ext cx="873092" cy="170068"/>
            </a:xfrm>
            <a:prstGeom prst="rightArrow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DD4CE1F-B868-432F-9EE2-B02D76A7342A}"/>
              </a:ext>
            </a:extLst>
          </p:cNvPr>
          <p:cNvSpPr txBox="1"/>
          <p:nvPr/>
        </p:nvSpPr>
        <p:spPr>
          <a:xfrm>
            <a:off x="5884677" y="1419669"/>
            <a:ext cx="235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Side Information!!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090797A4-92E1-46A3-93F4-53038D2A45CE}"/>
              </a:ext>
            </a:extLst>
          </p:cNvPr>
          <p:cNvSpPr/>
          <p:nvPr/>
        </p:nvSpPr>
        <p:spPr>
          <a:xfrm rot="5400000">
            <a:off x="6729827" y="1823250"/>
            <a:ext cx="339153" cy="270654"/>
          </a:xfrm>
          <a:prstGeom prst="rightArrow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58AAFE3-BFDE-419B-9846-9356D02A7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042285" y="1367084"/>
            <a:ext cx="923693" cy="5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Process Regression</a:t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872125" y="1476450"/>
            <a:ext cx="1613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 function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5957F3-3480-4347-BF7C-9B7EE916D211}"/>
              </a:ext>
            </a:extLst>
          </p:cNvPr>
          <p:cNvGrpSpPr/>
          <p:nvPr/>
        </p:nvGrpSpPr>
        <p:grpSpPr>
          <a:xfrm>
            <a:off x="1315075" y="2787800"/>
            <a:ext cx="727800" cy="664125"/>
            <a:chOff x="1315075" y="2787800"/>
            <a:chExt cx="727800" cy="664125"/>
          </a:xfrm>
        </p:grpSpPr>
        <p:sp>
          <p:nvSpPr>
            <p:cNvPr id="313" name="Shape 313"/>
            <p:cNvSpPr/>
            <p:nvPr/>
          </p:nvSpPr>
          <p:spPr>
            <a:xfrm rot="10800000">
              <a:off x="1315075" y="2787800"/>
              <a:ext cx="727800" cy="446400"/>
            </a:xfrm>
            <a:prstGeom prst="corner">
              <a:avLst>
                <a:gd name="adj1" fmla="val 44618"/>
                <a:gd name="adj2" fmla="val 4461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72400" y="3039675"/>
              <a:ext cx="212700" cy="199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1315075" y="3039675"/>
              <a:ext cx="212700" cy="412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72400" y="3276425"/>
              <a:ext cx="470400" cy="175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Shape 317"/>
          <p:cNvSpPr txBox="1"/>
          <p:nvPr/>
        </p:nvSpPr>
        <p:spPr>
          <a:xfrm>
            <a:off x="3249625" y="1476450"/>
            <a:ext cx="1809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samples</a:t>
            </a: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750" y="1945125"/>
            <a:ext cx="2349474" cy="23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6093925" y="1524300"/>
            <a:ext cx="2278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belief</a:t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725" y="1945125"/>
            <a:ext cx="2349474" cy="23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Decomposition</a:t>
            </a:r>
            <a:endParaRPr dirty="0"/>
          </a:p>
        </p:txBody>
      </p:sp>
      <p:sp>
        <p:nvSpPr>
          <p:cNvPr id="312" name="Shape 312"/>
          <p:cNvSpPr txBox="1"/>
          <p:nvPr/>
        </p:nvSpPr>
        <p:spPr>
          <a:xfrm>
            <a:off x="872125" y="1476450"/>
            <a:ext cx="16137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Unknown function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2CE70A-CBB3-41EC-98E0-23B2331CDB4B}"/>
              </a:ext>
            </a:extLst>
          </p:cNvPr>
          <p:cNvGrpSpPr/>
          <p:nvPr/>
        </p:nvGrpSpPr>
        <p:grpSpPr>
          <a:xfrm>
            <a:off x="1315075" y="2787800"/>
            <a:ext cx="727800" cy="664125"/>
            <a:chOff x="1315075" y="2787800"/>
            <a:chExt cx="727800" cy="664125"/>
          </a:xfrm>
        </p:grpSpPr>
        <p:sp>
          <p:nvSpPr>
            <p:cNvPr id="313" name="Shape 313"/>
            <p:cNvSpPr/>
            <p:nvPr/>
          </p:nvSpPr>
          <p:spPr>
            <a:xfrm rot="10800000">
              <a:off x="1315075" y="2787800"/>
              <a:ext cx="727800" cy="446400"/>
            </a:xfrm>
            <a:prstGeom prst="corner">
              <a:avLst>
                <a:gd name="adj1" fmla="val 44618"/>
                <a:gd name="adj2" fmla="val 4461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72400" y="3039675"/>
              <a:ext cx="212700" cy="199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1315075" y="3039675"/>
              <a:ext cx="212700" cy="412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72400" y="3276425"/>
              <a:ext cx="470400" cy="175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750" y="1945125"/>
            <a:ext cx="2349474" cy="23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6093925" y="1524300"/>
            <a:ext cx="2278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 belief</a:t>
            </a: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6725" y="1945125"/>
            <a:ext cx="2349474" cy="23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3249625" y="1476450"/>
            <a:ext cx="18099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samples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394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-0.00035 -0.1620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11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00034 -0.1092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546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00087 -0.1049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24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3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/>
    </p:bld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1442</Words>
  <Application>Microsoft Office PowerPoint</Application>
  <PresentationFormat>On-screen Show (16:9)</PresentationFormat>
  <Paragraphs>131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Montserrat</vt:lpstr>
      <vt:lpstr>Montserrat Medium</vt:lpstr>
      <vt:lpstr>Nunito</vt:lpstr>
      <vt:lpstr>Maven Pro</vt:lpstr>
      <vt:lpstr>Arial</vt:lpstr>
      <vt:lpstr>Momentum</vt:lpstr>
      <vt:lpstr>How to Incorporate the Side Information: Decomposed Gaussian Process Regression Algorithm</vt:lpstr>
      <vt:lpstr>Tuberculosis Prevention</vt:lpstr>
      <vt:lpstr>Tuberculosis Prevention</vt:lpstr>
      <vt:lpstr>SEIS Model</vt:lpstr>
      <vt:lpstr>Gaussian Process Regression</vt:lpstr>
      <vt:lpstr>Our method</vt:lpstr>
      <vt:lpstr>Concrete Example: Tuberculosis</vt:lpstr>
      <vt:lpstr>Gaussian Process Regression</vt:lpstr>
      <vt:lpstr>Decomposition</vt:lpstr>
      <vt:lpstr>Decomposition</vt:lpstr>
      <vt:lpstr>Decomposed Gaussian Process Regression</vt:lpstr>
      <vt:lpstr>Application to online learning</vt:lpstr>
      <vt:lpstr>Summary</vt:lpstr>
      <vt:lpstr>Reference</vt:lpstr>
      <vt:lpstr>Photo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Incorporate the Side Information: Decomposed GP-UCB Algorithm</dc:title>
  <cp:lastModifiedBy>kai wang</cp:lastModifiedBy>
  <cp:revision>34</cp:revision>
  <dcterms:modified xsi:type="dcterms:W3CDTF">2018-06-04T18:54:40Z</dcterms:modified>
</cp:coreProperties>
</file>